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B027-F504-4F86-9FEE-D3550D9E09F3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E128D-3FA0-4784-857B-4798F3DFA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3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FA17-B61F-48E1-88D3-14A6BAEE57D1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C2F-2971-4DC8-A3D4-0D367D0E4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8C9C-CF05-4DDF-B928-8A13CD119E95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650A-DE3B-49A2-A8A5-353D164B7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4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AD61-0C31-46AF-8D71-B55F15B90287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B1C8-E515-4CD4-9481-4014A480C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0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ECAF-F864-4062-BBC9-400B567FBEFD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3933-FA1D-4E6A-893D-D9D05603C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0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57C2-1D00-4B9B-8287-992B0C08B095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9597-1291-4574-B66F-7931AC4D74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2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8F9B-1475-406C-BE2D-0196431FCD39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A9AE-38BC-4302-ACB1-FE107A333C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9B98-03C9-44BC-9424-8F6C3C29352E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889A-5575-439F-9F95-DA6012D5BD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7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1B69-6194-49B5-9D97-87AE67193A0E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468A-9C2E-496A-A951-489346CF4F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5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AFE3B-B509-43A1-AAAC-3D58464718D2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A1F8-A7CE-4F7C-A301-222E838D7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3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5F92-9D35-4016-9FFB-AD416B479E8A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C025-F91E-4EAE-A2C0-A9934BD9F2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AFEC69-5519-4185-A610-D6AE6CACCFE9}" type="datetimeFigureOut">
              <a:rPr lang="en-GB"/>
              <a:pPr>
                <a:defRPr/>
              </a:pPr>
              <a:t>28/10/2012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00380A-E059-4B83-A742-D3E4C4F5B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H58TWgjzHk" TargetMode="External"/><Relationship Id="rId2" Type="http://schemas.openxmlformats.org/officeDocument/2006/relationships/hyperlink" Target="http://youtu.be/yvOtggNY-x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anvanizer.com/canvas/xjSPZP8QQ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burnell@student.bond.edu.au" TargetMode="External"/><Relationship Id="rId2" Type="http://schemas.openxmlformats.org/officeDocument/2006/relationships/hyperlink" Target="http://www.tennisscape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tatennis.com/page/Home/0,,12781,00.html" TargetMode="External"/><Relationship Id="rId7" Type="http://schemas.openxmlformats.org/officeDocument/2006/relationships/hyperlink" Target="http://www.guardian.co.uk/money/2011/jun/18/working-life-tennis-umpire" TargetMode="External"/><Relationship Id="rId2" Type="http://schemas.openxmlformats.org/officeDocument/2006/relationships/hyperlink" Target="http://www.atpworldtou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bbc.co.uk/sport2/hi/tennis/get_involved/4541821.stm" TargetMode="External"/><Relationship Id="rId5" Type="http://schemas.openxmlformats.org/officeDocument/2006/relationships/hyperlink" Target="http://www.sportbusiness.com/news/162093/wimbledon-tv-fees-could-be-set-to-rise" TargetMode="External"/><Relationship Id="rId4" Type="http://schemas.openxmlformats.org/officeDocument/2006/relationships/hyperlink" Target="http://www.tennis.com.au/qld/events/qt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062936" cy="905272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smtClean="0"/>
              <a:t>BTS Tennis</a:t>
            </a:r>
            <a:endParaRPr lang="en-GB" sz="7200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68313" y="2133600"/>
            <a:ext cx="7853362" cy="1752600"/>
          </a:xfrm>
        </p:spPr>
        <p:txBody>
          <a:bodyPr/>
          <a:lstStyle/>
          <a:p>
            <a:pPr marR="0" eaLnBrk="1" hangingPunct="1"/>
            <a:r>
              <a:rPr lang="en-GB" sz="4400" smtClean="0"/>
              <a:t>A New Form of the Game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068638"/>
            <a:ext cx="24415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4388"/>
            <a:ext cx="42576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hlinkClick r:id="rId2"/>
              </a:rPr>
              <a:t>What is it all about</a:t>
            </a:r>
            <a:endParaRPr lang="en-GB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Allow Fans to Watch the Best 32 players in the World Compete – Male &amp; Female</a:t>
            </a:r>
          </a:p>
          <a:p>
            <a:pPr eaLnBrk="1" hangingPunct="1"/>
            <a:r>
              <a:rPr lang="en-GB" dirty="0" smtClean="0"/>
              <a:t> Four day competition – One Set Shootouts</a:t>
            </a:r>
          </a:p>
          <a:p>
            <a:pPr eaLnBrk="1" hangingPunct="1"/>
            <a:r>
              <a:rPr lang="en-GB" dirty="0" smtClean="0"/>
              <a:t>No </a:t>
            </a:r>
            <a:r>
              <a:rPr lang="en-GB" dirty="0" err="1" smtClean="0"/>
              <a:t>Seedings</a:t>
            </a:r>
            <a:r>
              <a:rPr lang="en-GB" dirty="0" smtClean="0"/>
              <a:t> – Multiple Games each day </a:t>
            </a:r>
          </a:p>
          <a:p>
            <a:pPr eaLnBrk="1" hangingPunct="1"/>
            <a:r>
              <a:rPr lang="en-GB" dirty="0" smtClean="0"/>
              <a:t>Doubles tournament – Pairings  Draw at Random</a:t>
            </a:r>
          </a:p>
          <a:p>
            <a:pPr eaLnBrk="1" hangingPunct="1"/>
            <a:r>
              <a:rPr lang="en-GB" dirty="0" smtClean="0">
                <a:hlinkClick r:id="rId3"/>
              </a:rPr>
              <a:t>Innovations</a:t>
            </a:r>
            <a:endParaRPr lang="en-GB" dirty="0" smtClean="0"/>
          </a:p>
          <a:p>
            <a:pPr eaLnBrk="1" hangingPunct="1"/>
            <a:r>
              <a:rPr lang="en-GB" dirty="0" smtClean="0"/>
              <a:t>Main Aim is Fan Fun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>
                <a:hlinkClick r:id="rId2"/>
              </a:rPr>
              <a:t>Business Model Canvass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Prize Money - Charity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Future of the Event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Fan Interaction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Marketing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36838"/>
            <a:ext cx="4392613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Feasibility Study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Areas of Initial Concern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Start Up Cost 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Customers 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Growth Trajectory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Sustainability of Advantage 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endParaRPr lang="en-GB" sz="24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 smtClean="0"/>
              <a:t>Main Target Market -  General Sports Fans ( 16-40 Yrs. Olds) 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Improved  the Feasibility 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Market Research 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Communication with Sport Fans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Looked at Success of 20/20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sz="2400" dirty="0" smtClean="0"/>
              <a:t>Target Governing Bodies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4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Customer Development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Four week period – To help formulate the structure of the event  including innovations in matches , fan activities and double format.</a:t>
            </a:r>
          </a:p>
          <a:p>
            <a:pPr eaLnBrk="1" hangingPunct="1"/>
            <a:r>
              <a:rPr lang="en-GB" smtClean="0"/>
              <a:t>Weeks 1 &amp; 2 – Face to face interactions with 20-30 people ( tennis &amp; general sports fans)</a:t>
            </a:r>
          </a:p>
          <a:p>
            <a:pPr eaLnBrk="1" hangingPunct="1"/>
            <a:r>
              <a:rPr lang="en-GB" smtClean="0"/>
              <a:t>Publish website for public viewing &amp; develop social media presence </a:t>
            </a:r>
          </a:p>
          <a:p>
            <a:pPr eaLnBrk="1" hangingPunct="1"/>
            <a:r>
              <a:rPr lang="en-GB" smtClean="0"/>
              <a:t>Weeks 3- 4 – Analyse feedback on Website Viewing and Social Media Survey to help establish demand and customer  wants from the event.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Funding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 2-3 million dollars </a:t>
            </a:r>
          </a:p>
          <a:p>
            <a:pPr eaLnBrk="1" hangingPunct="1"/>
            <a:r>
              <a:rPr lang="en-GB" dirty="0" smtClean="0"/>
              <a:t> Marketing –  Media Release,  attracting sponsors </a:t>
            </a:r>
          </a:p>
          <a:p>
            <a:pPr eaLnBrk="1" hangingPunct="1"/>
            <a:r>
              <a:rPr lang="en-GB" dirty="0" smtClean="0"/>
              <a:t>Establish client  relationship – meetings with governing bodies (ATP/WTA) for event approval </a:t>
            </a:r>
          </a:p>
          <a:p>
            <a:pPr eaLnBrk="1" hangingPunct="1"/>
            <a:r>
              <a:rPr lang="en-GB" dirty="0" smtClean="0"/>
              <a:t>Player discussions – get them on board </a:t>
            </a:r>
          </a:p>
          <a:p>
            <a:pPr eaLnBrk="1" hangingPunct="1"/>
            <a:r>
              <a:rPr lang="en-GB" dirty="0" smtClean="0"/>
              <a:t>Venue hire – likely location Sydney or Brisbane </a:t>
            </a:r>
          </a:p>
          <a:p>
            <a:pPr eaLnBrk="1" hangingPunct="1"/>
            <a:r>
              <a:rPr lang="en-GB" dirty="0" smtClean="0"/>
              <a:t>Publicity Events </a:t>
            </a:r>
          </a:p>
          <a:p>
            <a:pPr eaLnBrk="1" hangingPunct="1"/>
            <a:r>
              <a:rPr lang="en-GB" dirty="0" smtClean="0"/>
              <a:t>Staff recruitment – Marketing &amp; Client Liaison (tennis background) 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765175"/>
            <a:ext cx="22510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95300"/>
            <a:ext cx="26130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BTS Tennis – Focus is the Fun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More information :</a:t>
            </a:r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dirty="0" smtClean="0"/>
              <a:t>Website – </a:t>
            </a:r>
            <a:r>
              <a:rPr lang="en-GB" dirty="0" smtClean="0">
                <a:hlinkClick r:id="rId2"/>
              </a:rPr>
              <a:t>www.tennisscape.weebly.com</a:t>
            </a:r>
            <a:endParaRPr lang="en-GB" dirty="0" smtClean="0"/>
          </a:p>
          <a:p>
            <a:pPr marL="514350" indent="-514350" eaLnBrk="1" hangingPunct="1">
              <a:buFont typeface="Wingdings 2" pitchFamily="18" charset="2"/>
              <a:buAutoNum type="arabicParenR"/>
              <a:defRPr/>
            </a:pPr>
            <a:r>
              <a:rPr lang="en-GB" dirty="0" smtClean="0"/>
              <a:t>Email – </a:t>
            </a:r>
            <a:r>
              <a:rPr lang="en-GB" dirty="0" smtClean="0">
                <a:hlinkClick r:id="rId3"/>
              </a:rPr>
              <a:t>thomas.burnell@student.bond.edu.au</a:t>
            </a:r>
            <a:r>
              <a:rPr lang="en-GB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Association of Tennis Professionals (ATP) - </a:t>
            </a:r>
            <a:r>
              <a:rPr lang="en-GB" sz="1800" dirty="0">
                <a:hlinkClick r:id="rId2"/>
              </a:rPr>
              <a:t>http://www.atpworldtour.com</a:t>
            </a:r>
            <a:r>
              <a:rPr lang="en-GB" sz="1800" dirty="0" smtClean="0">
                <a:hlinkClick r:id="rId2"/>
              </a:rPr>
              <a:t>/</a:t>
            </a:r>
            <a:endParaRPr lang="en-GB" sz="1800" dirty="0" smtClean="0"/>
          </a:p>
          <a:p>
            <a:r>
              <a:rPr lang="en-GB" sz="1800" dirty="0" smtClean="0"/>
              <a:t>Women’s tennis Association (WTA) - </a:t>
            </a:r>
            <a:r>
              <a:rPr lang="en-GB" sz="1800" dirty="0">
                <a:hlinkClick r:id="rId3"/>
              </a:rPr>
              <a:t>http://www.wtatennis.com/page/Home/0,,</a:t>
            </a:r>
            <a:r>
              <a:rPr lang="en-GB" sz="1800" dirty="0" smtClean="0">
                <a:hlinkClick r:id="rId3"/>
              </a:rPr>
              <a:t>12781,00.html</a:t>
            </a:r>
            <a:endParaRPr lang="en-GB" sz="1800" dirty="0" smtClean="0"/>
          </a:p>
          <a:p>
            <a:r>
              <a:rPr lang="en-GB" sz="1800" dirty="0" smtClean="0"/>
              <a:t>Queensland Tennis Centre - </a:t>
            </a:r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www.tennis.com.au/qld/events/qtc</a:t>
            </a:r>
            <a:endParaRPr lang="en-GB" sz="1800" dirty="0" smtClean="0"/>
          </a:p>
          <a:p>
            <a:r>
              <a:rPr lang="en-GB" sz="1800" dirty="0" smtClean="0"/>
              <a:t>Broadcasting rights info -  Sport Business International. (2007). </a:t>
            </a:r>
            <a:r>
              <a:rPr lang="en-GB" sz="1800"/>
              <a:t>WIMBLEDON TV FEES COULD BE SET </a:t>
            </a:r>
            <a:r>
              <a:rPr lang="en-GB" sz="1800"/>
              <a:t>TO </a:t>
            </a:r>
            <a:r>
              <a:rPr lang="en-GB" sz="1800" smtClean="0"/>
              <a:t>RISE retrieved from </a:t>
            </a:r>
            <a:r>
              <a:rPr lang="en-GB" sz="1800" smtClean="0">
                <a:hlinkClick r:id="rId5"/>
              </a:rPr>
              <a:t>http</a:t>
            </a:r>
            <a:r>
              <a:rPr lang="en-GB" sz="1800" dirty="0">
                <a:hlinkClick r:id="rId5"/>
              </a:rPr>
              <a:t>://</a:t>
            </a:r>
            <a:r>
              <a:rPr lang="en-GB" sz="1800" dirty="0" smtClean="0">
                <a:hlinkClick r:id="rId5"/>
              </a:rPr>
              <a:t>www.sportbusiness.com/news/162093/wimbledon-tv-fees-could-be-set-to-rise</a:t>
            </a:r>
            <a:endParaRPr lang="en-GB" sz="1800" dirty="0" smtClean="0"/>
          </a:p>
          <a:p>
            <a:r>
              <a:rPr lang="en-GB" sz="1800" dirty="0" smtClean="0"/>
              <a:t>Tennis Umpiring Information  BBC. (</a:t>
            </a:r>
            <a:r>
              <a:rPr lang="en-GB" sz="1800" dirty="0" err="1" smtClean="0"/>
              <a:t>n.d</a:t>
            </a:r>
            <a:r>
              <a:rPr lang="en-GB" sz="1800" dirty="0" smtClean="0"/>
              <a:t>). </a:t>
            </a:r>
            <a:r>
              <a:rPr lang="en-GB" sz="1800" dirty="0"/>
              <a:t>Want to be a tennis umpire</a:t>
            </a:r>
            <a:r>
              <a:rPr lang="en-GB" sz="1800" dirty="0" smtClean="0"/>
              <a:t>? Retrieved from  </a:t>
            </a:r>
            <a:r>
              <a:rPr lang="en-GB" sz="1800" dirty="0" smtClean="0">
                <a:hlinkClick r:id="rId6"/>
              </a:rPr>
              <a:t>tp</a:t>
            </a:r>
            <a:r>
              <a:rPr lang="en-GB" sz="1800" dirty="0">
                <a:hlinkClick r:id="rId6"/>
              </a:rPr>
              <a:t>://</a:t>
            </a:r>
            <a:r>
              <a:rPr lang="en-GB" sz="1800" dirty="0" smtClean="0">
                <a:hlinkClick r:id="rId6"/>
              </a:rPr>
              <a:t>news.bbc.co.uk/sport2/hi/tennis/get_involved/4541821.stm</a:t>
            </a:r>
            <a:endParaRPr lang="en-GB" sz="1800" dirty="0" smtClean="0"/>
          </a:p>
          <a:p>
            <a:r>
              <a:rPr lang="en-GB" sz="1800" dirty="0" smtClean="0"/>
              <a:t>Tran, M. (2011) A Working Life; An Tennis Umpire retrieved from </a:t>
            </a:r>
            <a:r>
              <a:rPr lang="en-GB" sz="1800" dirty="0">
                <a:hlinkClick r:id="rId7"/>
              </a:rPr>
              <a:t>http://www.guardian.co.uk/money/2011/jun/18/working-life-tennis-umpire</a:t>
            </a:r>
            <a:endParaRPr lang="en-GB" sz="1800" dirty="0" smtClean="0"/>
          </a:p>
          <a:p>
            <a:endParaRPr lang="en-GB" sz="20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11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363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BTS Tennis</vt:lpstr>
      <vt:lpstr>What is it all about</vt:lpstr>
      <vt:lpstr>The Concept </vt:lpstr>
      <vt:lpstr>Feasibility Study </vt:lpstr>
      <vt:lpstr>Customer Development </vt:lpstr>
      <vt:lpstr>Funding </vt:lpstr>
      <vt:lpstr>BTS Tennis – Focus is the Fun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</dc:title>
  <dc:creator>Tom Burnell</dc:creator>
  <cp:lastModifiedBy>Tom Burnell</cp:lastModifiedBy>
  <cp:revision>19</cp:revision>
  <dcterms:created xsi:type="dcterms:W3CDTF">2012-10-27T02:40:30Z</dcterms:created>
  <dcterms:modified xsi:type="dcterms:W3CDTF">2012-10-28T03:59:44Z</dcterms:modified>
</cp:coreProperties>
</file>